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9F6E-12A6-4504-ADD7-5F0057986A3F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6B940-AC99-406C-9F99-1769966EC2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9F6E-12A6-4504-ADD7-5F0057986A3F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6B940-AC99-406C-9F99-1769966EC2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9F6E-12A6-4504-ADD7-5F0057986A3F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6B940-AC99-406C-9F99-1769966EC2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9F6E-12A6-4504-ADD7-5F0057986A3F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6B940-AC99-406C-9F99-1769966EC2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9F6E-12A6-4504-ADD7-5F0057986A3F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6B940-AC99-406C-9F99-1769966EC2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9F6E-12A6-4504-ADD7-5F0057986A3F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6B940-AC99-406C-9F99-1769966EC2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9F6E-12A6-4504-ADD7-5F0057986A3F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6B940-AC99-406C-9F99-1769966EC2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9F6E-12A6-4504-ADD7-5F0057986A3F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6B940-AC99-406C-9F99-1769966EC2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9F6E-12A6-4504-ADD7-5F0057986A3F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6B940-AC99-406C-9F99-1769966EC2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9F6E-12A6-4504-ADD7-5F0057986A3F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6B940-AC99-406C-9F99-1769966EC2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9F6E-12A6-4504-ADD7-5F0057986A3F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6B940-AC99-406C-9F99-1769966EC2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99F6E-12A6-4504-ADD7-5F0057986A3F}" type="datetimeFigureOut">
              <a:rPr lang="en-US" smtClean="0"/>
              <a:pPr/>
              <a:t>5/2/2010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6B940-AC99-406C-9F99-1769966EC2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457200"/>
            <a:ext cx="67386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The Circulatory System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0" y="44196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Mr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2400" b="1" dirty="0" err="1" smtClean="0">
                <a:solidFill>
                  <a:schemeClr val="bg1"/>
                </a:solidFill>
                <a:latin typeface="+mj-lt"/>
              </a:rPr>
              <a:t>Arbo</a:t>
            </a:r>
            <a:endParaRPr lang="en-US" sz="2400" b="1" dirty="0" smtClean="0">
              <a:solidFill>
                <a:schemeClr val="bg1"/>
              </a:solidFill>
              <a:latin typeface="+mj-lt"/>
            </a:endParaRPr>
          </a:p>
          <a:p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Anatomy: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447800"/>
            <a:ext cx="2657549" cy="2633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81200" y="152400"/>
            <a:ext cx="47359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Blood Vessels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0"/>
            <a:ext cx="326566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876800" y="1295400"/>
            <a:ext cx="312420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  <a:latin typeface="+mj-lt"/>
              </a:rPr>
              <a:t>There are two main kinds of blood vessels: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1"/>
                </a:solidFill>
                <a:latin typeface="+mj-lt"/>
              </a:rPr>
              <a:t>Veins- carry blood to the heart, bifurcate to create venules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1"/>
                </a:solidFill>
                <a:latin typeface="+mj-lt"/>
              </a:rPr>
              <a:t>Arteries- carry blood away from the heart, bifurcate to create arterioles</a:t>
            </a:r>
          </a:p>
          <a:p>
            <a:pPr>
              <a:buFont typeface="Arial" pitchFamily="34" charset="0"/>
              <a:buChar char="•"/>
            </a:pPr>
            <a:endParaRPr lang="en-US" sz="1600" b="1" dirty="0">
              <a:solidFill>
                <a:schemeClr val="accent1"/>
              </a:solidFill>
              <a:latin typeface="+mj-lt"/>
            </a:endParaRPr>
          </a:p>
          <a:p>
            <a:r>
              <a:rPr lang="en-US" sz="1600" b="1" dirty="0" smtClean="0">
                <a:solidFill>
                  <a:schemeClr val="accent1"/>
                </a:solidFill>
                <a:latin typeface="+mj-lt"/>
              </a:rPr>
              <a:t>The largest vein is the vena cava, which carries blood to the heart. </a:t>
            </a:r>
          </a:p>
          <a:p>
            <a:endParaRPr lang="en-US" sz="1600" b="1" dirty="0">
              <a:solidFill>
                <a:schemeClr val="accent1"/>
              </a:solidFill>
              <a:latin typeface="+mj-lt"/>
            </a:endParaRPr>
          </a:p>
          <a:p>
            <a:r>
              <a:rPr lang="en-US" sz="1600" b="1" dirty="0" smtClean="0">
                <a:solidFill>
                  <a:schemeClr val="accent1"/>
                </a:solidFill>
                <a:latin typeface="+mj-lt"/>
              </a:rPr>
              <a:t>The largest artery is the aorta, which carries blood to the heart.</a:t>
            </a:r>
          </a:p>
          <a:p>
            <a:endParaRPr lang="en-US" sz="1600" b="1" dirty="0">
              <a:solidFill>
                <a:schemeClr val="accent1"/>
              </a:solidFill>
              <a:latin typeface="+mj-lt"/>
            </a:endParaRPr>
          </a:p>
          <a:p>
            <a:r>
              <a:rPr lang="en-US" sz="1600" b="1" dirty="0" smtClean="0">
                <a:solidFill>
                  <a:schemeClr val="accent1"/>
                </a:solidFill>
                <a:latin typeface="+mj-lt"/>
              </a:rPr>
              <a:t>Another important artery is the pulmonary artery because it carries blood to the lungs.</a:t>
            </a:r>
          </a:p>
          <a:p>
            <a:endParaRPr lang="en-US" sz="1600" b="1" dirty="0">
              <a:solidFill>
                <a:schemeClr val="accent1"/>
              </a:solidFill>
              <a:latin typeface="+mj-lt"/>
            </a:endParaRPr>
          </a:p>
          <a:p>
            <a:r>
              <a:rPr lang="en-US" sz="1600" b="1" dirty="0" smtClean="0">
                <a:solidFill>
                  <a:schemeClr val="accent1"/>
                </a:solidFill>
                <a:latin typeface="+mj-lt"/>
              </a:rPr>
              <a:t>Another type of important blood vessel is the capillary.  This vessel connect arterioles and venules.</a:t>
            </a:r>
          </a:p>
          <a:p>
            <a:endParaRPr lang="en-US" sz="2000" b="1" dirty="0">
              <a:solidFill>
                <a:schemeClr val="accent1"/>
              </a:solidFill>
              <a:latin typeface="Tall Paul" pitchFamily="2" charset="0"/>
            </a:endParaRPr>
          </a:p>
          <a:p>
            <a:endParaRPr lang="en-US" sz="2000" b="1" dirty="0">
              <a:solidFill>
                <a:schemeClr val="accent1"/>
              </a:solidFill>
              <a:latin typeface="Tall Paul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0" y="304800"/>
            <a:ext cx="20088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Nodes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057400"/>
            <a:ext cx="268605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419600" y="1828800"/>
            <a:ext cx="2971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There are two different nodes located in the heart, both with different functions:</a:t>
            </a:r>
          </a:p>
          <a:p>
            <a:pPr>
              <a:buFont typeface="Arial" pitchFamily="34" charset="0"/>
              <a:buChar char="•"/>
            </a:pP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Sinoatrial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 node (SA node)- located below the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epicardium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, sets off cardiac cycle, known as the pacemaker of the heart.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Atrioventricular node (AV node)- diffuses cardiac impulses from SA node to the A-V bundle.</a:t>
            </a:r>
            <a:endParaRPr lang="en-US" b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00400" y="533400"/>
            <a:ext cx="22259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BLOOD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133600"/>
            <a:ext cx="4054929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181600" y="1524000"/>
            <a:ext cx="27432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b="1" dirty="0" smtClean="0">
                <a:latin typeface="+mj-lt"/>
              </a:rPr>
              <a:t>The percent of formed elements in blood is called hematocrit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latin typeface="+mj-lt"/>
              </a:rPr>
              <a:t>45% of blood is the liquid plasma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latin typeface="+mj-lt"/>
              </a:rPr>
              <a:t>About 99% of the formed elements in blood are red blood cells or erythrocytes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latin typeface="+mj-lt"/>
              </a:rPr>
              <a:t>RBCs have a round shape and are filled with hemoglobin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latin typeface="+mj-lt"/>
              </a:rPr>
              <a:t>Carbon monoxide has the highest attraction to hemoglobin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latin typeface="+mj-lt"/>
              </a:rPr>
              <a:t>Blood with oxygen is bright red and without oxygen is dull red (it is never blue)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latin typeface="+mj-lt"/>
              </a:rPr>
              <a:t>RBCs live about 120 days and are then eaten by macrophages in the spleen and liver</a:t>
            </a:r>
          </a:p>
          <a:p>
            <a:endParaRPr lang="en-US" b="1" dirty="0">
              <a:latin typeface="Tall Paul" pitchFamily="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304800"/>
            <a:ext cx="6090771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White B</a:t>
            </a: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</a:t>
            </a:r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ood cells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2057400"/>
            <a:ext cx="82296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White blood cells are also called leucocytes.  These cells help to fight bacteria and disease.</a:t>
            </a:r>
          </a:p>
          <a:p>
            <a:pPr>
              <a:buFont typeface="Arial" pitchFamily="34" charset="0"/>
              <a:buChar char="•"/>
            </a:pP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 smtClean="0">
                <a:solidFill>
                  <a:schemeClr val="bg1"/>
                </a:solidFill>
              </a:rPr>
              <a:t>Granulocytes- grainy cytoplasm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Neutrophils- fine grains, </a:t>
            </a:r>
            <a:r>
              <a:rPr lang="en-US" sz="1600" dirty="0" err="1" smtClean="0">
                <a:solidFill>
                  <a:schemeClr val="bg1"/>
                </a:solidFill>
              </a:rPr>
              <a:t>polymorpho</a:t>
            </a:r>
            <a:r>
              <a:rPr lang="en-US" sz="1600" dirty="0" smtClean="0">
                <a:solidFill>
                  <a:schemeClr val="bg1"/>
                </a:solidFill>
              </a:rPr>
              <a:t> nuclear, pinkish stain, </a:t>
            </a:r>
            <a:r>
              <a:rPr lang="en-US" sz="1600" dirty="0" err="1" smtClean="0">
                <a:solidFill>
                  <a:schemeClr val="bg1"/>
                </a:solidFill>
              </a:rPr>
              <a:t>ameboid</a:t>
            </a:r>
            <a:r>
              <a:rPr lang="en-US" sz="1600" dirty="0" smtClean="0">
                <a:solidFill>
                  <a:schemeClr val="bg1"/>
                </a:solidFill>
              </a:rPr>
              <a:t>, very mobile, </a:t>
            </a:r>
            <a:r>
              <a:rPr lang="en-US" sz="1600" dirty="0" err="1" smtClean="0">
                <a:solidFill>
                  <a:schemeClr val="bg1"/>
                </a:solidFill>
              </a:rPr>
              <a:t>phagocytic</a:t>
            </a:r>
            <a:r>
              <a:rPr lang="en-US" sz="1600" dirty="0" smtClean="0">
                <a:solidFill>
                  <a:schemeClr val="bg1"/>
                </a:solidFill>
              </a:rPr>
              <a:t>—	54-62% of WBCs in an adult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Eosinophils</a:t>
            </a:r>
            <a:r>
              <a:rPr lang="en-US" sz="1600" dirty="0" smtClean="0">
                <a:solidFill>
                  <a:schemeClr val="bg1"/>
                </a:solidFill>
              </a:rPr>
              <a:t>- </a:t>
            </a:r>
            <a:r>
              <a:rPr lang="en-US" sz="1600" dirty="0" err="1" smtClean="0">
                <a:solidFill>
                  <a:schemeClr val="bg1"/>
                </a:solidFill>
              </a:rPr>
              <a:t>bilobed</a:t>
            </a:r>
            <a:r>
              <a:rPr lang="en-US" sz="1600" dirty="0" smtClean="0">
                <a:solidFill>
                  <a:schemeClr val="bg1"/>
                </a:solidFill>
              </a:rPr>
              <a:t> nucleus, red stain, 1-3% in adults, control inflammation, weakly </a:t>
            </a:r>
            <a:r>
              <a:rPr lang="en-US" sz="1600" dirty="0" err="1" smtClean="0">
                <a:solidFill>
                  <a:schemeClr val="bg1"/>
                </a:solidFill>
              </a:rPr>
              <a:t>phagocytic</a:t>
            </a:r>
            <a:endParaRPr lang="en-US" sz="16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err="1" smtClean="0">
                <a:solidFill>
                  <a:schemeClr val="bg1"/>
                </a:solidFill>
              </a:rPr>
              <a:t>Basophils</a:t>
            </a:r>
            <a:r>
              <a:rPr lang="en-US" sz="1600" dirty="0" smtClean="0">
                <a:solidFill>
                  <a:schemeClr val="bg1"/>
                </a:solidFill>
              </a:rPr>
              <a:t>- blue stain, few grains, less than 1%, release heparin, increase fluids, increase permeability</a:t>
            </a:r>
          </a:p>
          <a:p>
            <a:pPr>
              <a:buFont typeface="Arial" pitchFamily="34" charset="0"/>
              <a:buChar char="•"/>
            </a:pP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 err="1" smtClean="0">
                <a:solidFill>
                  <a:schemeClr val="bg1"/>
                </a:solidFill>
              </a:rPr>
              <a:t>Agranulocytes</a:t>
            </a:r>
            <a:r>
              <a:rPr lang="en-US" sz="1600" dirty="0" smtClean="0">
                <a:solidFill>
                  <a:schemeClr val="bg1"/>
                </a:solidFill>
              </a:rPr>
              <a:t>- smooth cytoplasm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err="1" smtClean="0">
                <a:solidFill>
                  <a:schemeClr val="bg1"/>
                </a:solidFill>
              </a:rPr>
              <a:t>Monocytes</a:t>
            </a:r>
            <a:r>
              <a:rPr lang="en-US" sz="1600" dirty="0" smtClean="0">
                <a:solidFill>
                  <a:schemeClr val="bg1"/>
                </a:solidFill>
              </a:rPr>
              <a:t>- largest blood cells, various nucleus shapes, 3-9%,  very mobile, very </a:t>
            </a:r>
            <a:r>
              <a:rPr lang="en-US" sz="1600" dirty="0" err="1" smtClean="0">
                <a:solidFill>
                  <a:schemeClr val="bg1"/>
                </a:solidFill>
              </a:rPr>
              <a:t>phagocytic</a:t>
            </a:r>
            <a:r>
              <a:rPr lang="en-US" sz="1600" dirty="0" smtClean="0">
                <a:solidFill>
                  <a:schemeClr val="bg1"/>
                </a:solidFill>
              </a:rPr>
              <a:t>, can live several weeks or months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Lymphocytes- large nucleus, little cytoplasm, 25-33%, may live for years, made in marrow and lymph system, immunities and antibodies</a:t>
            </a:r>
          </a:p>
          <a:p>
            <a:endParaRPr lang="en-US" sz="1600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533400"/>
            <a:ext cx="73604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Platelets and Blood Types</a:t>
            </a:r>
            <a:endParaRPr lang="en-US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447800"/>
            <a:ext cx="3429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267200" y="1600200"/>
            <a:ext cx="4343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Platelets are also known as </a:t>
            </a:r>
            <a:r>
              <a:rPr lang="en-US" dirty="0" err="1" smtClean="0">
                <a:solidFill>
                  <a:schemeClr val="bg1"/>
                </a:solidFill>
              </a:rPr>
              <a:t>thrombocytes</a:t>
            </a:r>
            <a:r>
              <a:rPr lang="en-US" dirty="0" smtClean="0">
                <a:solidFill>
                  <a:schemeClr val="bg1"/>
                </a:solidFill>
              </a:rPr>
              <a:t> and cause coagulation (clotting)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Injury that breaks the skin causes blood vessel spasm and the smooth muscle contracts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Platelets stick to the broken tissue and other platelets cause a platelet plug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Release of </a:t>
            </a:r>
            <a:r>
              <a:rPr lang="en-US" dirty="0" err="1" smtClean="0">
                <a:solidFill>
                  <a:schemeClr val="bg1"/>
                </a:solidFill>
              </a:rPr>
              <a:t>Thromboplastin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Tissue </a:t>
            </a:r>
            <a:r>
              <a:rPr lang="en-US" dirty="0" err="1" smtClean="0">
                <a:solidFill>
                  <a:schemeClr val="bg1"/>
                </a:solidFill>
              </a:rPr>
              <a:t>thromboplastin</a:t>
            </a:r>
            <a:r>
              <a:rPr lang="en-US" dirty="0" smtClean="0">
                <a:solidFill>
                  <a:schemeClr val="bg1"/>
                </a:solidFill>
              </a:rPr>
              <a:t> leads to the production of </a:t>
            </a:r>
            <a:r>
              <a:rPr lang="en-US" dirty="0" err="1" smtClean="0">
                <a:solidFill>
                  <a:schemeClr val="bg1"/>
                </a:solidFill>
              </a:rPr>
              <a:t>prothrombin</a:t>
            </a:r>
            <a:r>
              <a:rPr lang="en-US" dirty="0" smtClean="0">
                <a:solidFill>
                  <a:schemeClr val="bg1"/>
                </a:solidFill>
              </a:rPr>
              <a:t> into thrombin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Thrombin with calcium converts fibrinogen into fibrin which forms a net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RBC become trapped in the net of fibrin which causes the clot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0" y="5257800"/>
            <a:ext cx="327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Blood types: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A- has A protein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B- has B protein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AB- has both A and B protein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O- has no A, no B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2800" y="5791200"/>
            <a:ext cx="426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Positive and negative is for the </a:t>
            </a:r>
            <a:r>
              <a:rPr lang="en-US" sz="1600" dirty="0" err="1" smtClean="0">
                <a:solidFill>
                  <a:schemeClr val="bg1"/>
                </a:solidFill>
              </a:rPr>
              <a:t>Rh</a:t>
            </a:r>
            <a:r>
              <a:rPr lang="en-US" sz="1600" dirty="0" smtClean="0">
                <a:solidFill>
                  <a:schemeClr val="bg1"/>
                </a:solidFill>
              </a:rPr>
              <a:t> factor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+ has </a:t>
            </a:r>
            <a:r>
              <a:rPr lang="en-US" sz="1600" dirty="0" err="1" smtClean="0">
                <a:solidFill>
                  <a:schemeClr val="bg1"/>
                </a:solidFill>
              </a:rPr>
              <a:t>Rh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- does not have </a:t>
            </a:r>
            <a:r>
              <a:rPr lang="en-US" sz="1600" dirty="0" err="1" smtClean="0">
                <a:solidFill>
                  <a:schemeClr val="bg1"/>
                </a:solidFill>
              </a:rPr>
              <a:t>Rh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6400" y="381000"/>
            <a:ext cx="56891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Respiratory System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95400"/>
            <a:ext cx="3000375" cy="2967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343400" y="1371600"/>
            <a:ext cx="42672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Upper Respiratory System: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Nostrils- </a:t>
            </a:r>
            <a:r>
              <a:rPr lang="en-US" sz="16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concha</a:t>
            </a:r>
            <a:r>
              <a:rPr lang="en-US" sz="1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to warm and moisten air to </a:t>
            </a:r>
            <a:r>
              <a:rPr lang="en-US" sz="16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nasopharynx</a:t>
            </a:r>
            <a:endParaRPr lang="en-US" sz="16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Mouth- to oral cavity to </a:t>
            </a:r>
            <a:r>
              <a:rPr lang="en-US" sz="16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oropharynx</a:t>
            </a:r>
            <a:endParaRPr lang="en-US" sz="16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Laryngeopharynx</a:t>
            </a:r>
            <a:r>
              <a:rPr lang="en-US" sz="1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bottom of the pharynx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Epiglottis- muscle that covers larynx during swallowing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Larynx- voice box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Trachea- wind pipe </a:t>
            </a:r>
          </a:p>
          <a:p>
            <a:endParaRPr lang="en-US" sz="16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en-US" sz="1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Lower Respiratory System: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Lungs- right lung has 3 lobes and left has 2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Bronchi- branches from trachea through bifurcation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Alveoli- air sacs, gas exchange units</a:t>
            </a:r>
          </a:p>
          <a:p>
            <a:pPr>
              <a:buFont typeface="Arial" pitchFamily="34" charset="0"/>
              <a:buChar char="•"/>
            </a:pPr>
            <a:endParaRPr lang="en-US" sz="16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en-US" sz="1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The atmospheric pressure is around 760 mmHg</a:t>
            </a:r>
          </a:p>
          <a:p>
            <a:pPr>
              <a:buFont typeface="Arial" pitchFamily="34" charset="0"/>
              <a:buChar char="•"/>
            </a:pPr>
            <a:endParaRPr lang="en-US" sz="16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en-US" sz="16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4572000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The main force of exhalation is the elastic tissue</a:t>
            </a:r>
            <a:endParaRPr lang="en-US" sz="16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219200"/>
            <a:ext cx="7162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THE END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490</Words>
  <Application>Microsoft Office PowerPoint</Application>
  <PresentationFormat>On-screen Show (4:3)</PresentationFormat>
  <Paragraphs>72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Cynthia Blythe Trudeau</dc:creator>
  <cp:lastModifiedBy>LENOVO USER</cp:lastModifiedBy>
  <cp:revision>9</cp:revision>
  <dcterms:created xsi:type="dcterms:W3CDTF">2008-03-17T20:51:31Z</dcterms:created>
  <dcterms:modified xsi:type="dcterms:W3CDTF">2010-05-02T16:15:32Z</dcterms:modified>
</cp:coreProperties>
</file>